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6" d="100"/>
          <a:sy n="56" d="100"/>
        </p:scale>
        <p:origin x="-1092"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BF50F-37B8-4ED0-ACD2-D1F63513ACBA}"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366275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BF50F-37B8-4ED0-ACD2-D1F63513ACBA}"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396403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BF50F-37B8-4ED0-ACD2-D1F63513ACBA}"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34513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BF50F-37B8-4ED0-ACD2-D1F63513ACBA}"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137310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BF50F-37B8-4ED0-ACD2-D1F63513ACBA}"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294711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BF50F-37B8-4ED0-ACD2-D1F63513ACBA}"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221642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BF50F-37B8-4ED0-ACD2-D1F63513ACBA}" type="datetimeFigureOut">
              <a:rPr lang="en-US" smtClean="0"/>
              <a:pPr/>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36123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BF50F-37B8-4ED0-ACD2-D1F63513ACBA}"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408623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BF50F-37B8-4ED0-ACD2-D1F63513ACBA}"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142937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BF50F-37B8-4ED0-ACD2-D1F63513ACBA}"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253189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BF50F-37B8-4ED0-ACD2-D1F63513ACBA}"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4480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BF50F-37B8-4ED0-ACD2-D1F63513ACBA}" type="datetimeFigureOut">
              <a:rPr lang="en-US" smtClean="0"/>
              <a:pPr/>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0EF7E-AB92-47E2-80C1-B23036FD1DFA}" type="slidenum">
              <a:rPr lang="en-US" smtClean="0"/>
              <a:pPr/>
              <a:t>‹#›</a:t>
            </a:fld>
            <a:endParaRPr lang="en-US"/>
          </a:p>
        </p:txBody>
      </p:sp>
    </p:spTree>
    <p:extLst>
      <p:ext uri="{BB962C8B-B14F-4D97-AF65-F5344CB8AC3E}">
        <p14:creationId xmlns="" xmlns:p14="http://schemas.microsoft.com/office/powerpoint/2010/main" val="276596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4"/>
          <p:cNvSpPr txBox="1"/>
          <p:nvPr/>
        </p:nvSpPr>
        <p:spPr>
          <a:xfrm>
            <a:off x="4305300" y="2151728"/>
            <a:ext cx="3581400" cy="24776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itchFamily="2" charset="0"/>
                <a:cs typeface="NikoshBAN" pitchFamily="2" charset="0"/>
              </a:rPr>
              <a:t> </a:t>
            </a:r>
            <a:r>
              <a:rPr lang="bn-IN" sz="11500" dirty="0" smtClean="0">
                <a:latin typeface="NikoshBAN" pitchFamily="2" charset="0"/>
                <a:cs typeface="NikoshBAN" pitchFamily="2" charset="0"/>
              </a:rPr>
              <a:t>স্বাগতম</a:t>
            </a:r>
            <a:endParaRPr lang="en-US" sz="11500" dirty="0">
              <a:latin typeface="NikoshBAN" pitchFamily="2" charset="0"/>
              <a:cs typeface="NikoshBAN" pitchFamily="2" charset="0"/>
            </a:endParaRPr>
          </a:p>
        </p:txBody>
      </p:sp>
    </p:spTree>
    <p:extLst>
      <p:ext uri="{BB962C8B-B14F-4D97-AF65-F5344CB8AC3E}">
        <p14:creationId xmlns="" xmlns:p14="http://schemas.microsoft.com/office/powerpoint/2010/main" val="14232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0465"/>
            <a:ext cx="12192000" cy="646331"/>
          </a:xfrm>
          <a:prstGeom prst="rect">
            <a:avLst/>
          </a:prstGeom>
        </p:spPr>
        <p:txBody>
          <a:bodyPr wrap="square">
            <a:spAutoFit/>
          </a:bodyPr>
          <a:lstStyle/>
          <a:p>
            <a:r>
              <a:rPr lang="bn-IN" sz="3600" dirty="0" smtClean="0"/>
              <a:t>১,অর্থনীতির </a:t>
            </a:r>
            <a:r>
              <a:rPr lang="bn-IN" sz="3600" dirty="0" smtClean="0"/>
              <a:t>সব সূচকে বাংলাদেশ অনেক দূর </a:t>
            </a:r>
            <a:r>
              <a:rPr lang="bn-IN" sz="3600" dirty="0" smtClean="0"/>
              <a:t>এগিয়েছে ব্যাখ্যা কর। </a:t>
            </a:r>
            <a:endParaRPr lang="en-US" sz="3600" dirty="0"/>
          </a:p>
        </p:txBody>
      </p:sp>
      <p:sp>
        <p:nvSpPr>
          <p:cNvPr id="5" name="Rectangle 4"/>
          <p:cNvSpPr/>
          <p:nvPr/>
        </p:nvSpPr>
        <p:spPr>
          <a:xfrm>
            <a:off x="4284134" y="0"/>
            <a:ext cx="2726267" cy="584775"/>
          </a:xfrm>
          <a:prstGeom prst="rect">
            <a:avLst/>
          </a:prstGeom>
        </p:spPr>
        <p:txBody>
          <a:bodyPr wrap="square">
            <a:spAutoFit/>
          </a:bodyPr>
          <a:lstStyle/>
          <a:p>
            <a:r>
              <a:rPr lang="bn-IN" sz="3200" dirty="0" smtClean="0">
                <a:latin typeface="NikoshBAN" pitchFamily="2" charset="0"/>
                <a:cs typeface="NikoshBAN" pitchFamily="2" charset="0"/>
              </a:rPr>
              <a:t>জোড়ায়</a:t>
            </a:r>
            <a:r>
              <a:rPr lang="bn-IN" sz="3200" dirty="0" smtClean="0">
                <a:latin typeface="NikoshBAN" pitchFamily="2" charset="0"/>
                <a:cs typeface="NikoshBAN" pitchFamily="2" charset="0"/>
              </a:rPr>
              <a:t> কাজঃ-</a:t>
            </a:r>
            <a:endParaRPr lang="bn-IN" sz="3200" dirty="0" smtClean="0">
              <a:latin typeface="NikoshBAN" pitchFamily="2" charset="0"/>
              <a:cs typeface="NikoshBAN" pitchFamily="2" charset="0"/>
            </a:endParaRPr>
          </a:p>
        </p:txBody>
      </p:sp>
      <p:pic>
        <p:nvPicPr>
          <p:cNvPr id="6" name="Picture 5" descr="9.JPG"/>
          <p:cNvPicPr>
            <a:picLocks noChangeAspect="1"/>
          </p:cNvPicPr>
          <p:nvPr/>
        </p:nvPicPr>
        <p:blipFill>
          <a:blip r:embed="rId2" cstate="print"/>
          <a:stretch>
            <a:fillRect/>
          </a:stretch>
        </p:blipFill>
        <p:spPr>
          <a:xfrm>
            <a:off x="2668462" y="1920240"/>
            <a:ext cx="6398703" cy="4937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982791548"/>
      </p:ext>
    </p:extLst>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308324"/>
          </a:xfrm>
          <a:prstGeom prst="rect">
            <a:avLst/>
          </a:prstGeom>
        </p:spPr>
        <p:txBody>
          <a:bodyPr wrap="square">
            <a:spAutoFit/>
          </a:bodyPr>
          <a:lstStyle/>
          <a:p>
            <a:r>
              <a:rPr lang="bn-IN" sz="3600" dirty="0" smtClean="0"/>
              <a:t>সব মিলে আমাদের সর্বদাই খেয়াল রাখতে হবে বাড়ন্ত এই অর্থনীতির হিসসা যেন সবার ভাগ্যেই জোটে। কতিপয়তন্ত্রের শিকড় যাতে শক্তিশালী না হয়, সেদিকটা সর্বক্ষণ নজরে রাখতে হবে। তবেই না আমাদের অর্থনীতির এই গতিময়তার সুফল সব পর্যায়ের দেশবাসী ভোগ করতে পারবে।</a:t>
            </a:r>
            <a:endParaRPr lang="en-US" sz="3600" dirty="0"/>
          </a:p>
        </p:txBody>
      </p:sp>
      <p:pic>
        <p:nvPicPr>
          <p:cNvPr id="4" name="Picture 3" descr="4.jpg"/>
          <p:cNvPicPr>
            <a:picLocks noChangeAspect="1"/>
          </p:cNvPicPr>
          <p:nvPr/>
        </p:nvPicPr>
        <p:blipFill>
          <a:blip r:embed="rId2"/>
          <a:stretch>
            <a:fillRect/>
          </a:stretch>
        </p:blipFill>
        <p:spPr>
          <a:xfrm>
            <a:off x="0" y="2825750"/>
            <a:ext cx="12192000" cy="4032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687576226"/>
      </p:ext>
    </p:extLst>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4134" y="0"/>
            <a:ext cx="2726267" cy="584775"/>
          </a:xfrm>
          <a:prstGeom prst="rect">
            <a:avLst/>
          </a:prstGeom>
        </p:spPr>
        <p:txBody>
          <a:bodyPr wrap="square">
            <a:spAutoFit/>
          </a:bodyPr>
          <a:lstStyle/>
          <a:p>
            <a:r>
              <a:rPr lang="bn-IN" sz="3200" dirty="0" smtClean="0">
                <a:latin typeface="NikoshBAN" pitchFamily="2" charset="0"/>
                <a:cs typeface="NikoshBAN" pitchFamily="2" charset="0"/>
              </a:rPr>
              <a:t>দলগতকাজঃ-</a:t>
            </a:r>
            <a:endParaRPr lang="bn-IN" sz="3200" dirty="0" smtClean="0">
              <a:latin typeface="NikoshBAN" pitchFamily="2" charset="0"/>
              <a:cs typeface="NikoshBAN" pitchFamily="2" charset="0"/>
            </a:endParaRPr>
          </a:p>
        </p:txBody>
      </p:sp>
      <p:sp>
        <p:nvSpPr>
          <p:cNvPr id="5" name="Rectangle 4"/>
          <p:cNvSpPr/>
          <p:nvPr/>
        </p:nvSpPr>
        <p:spPr>
          <a:xfrm>
            <a:off x="0" y="575733"/>
            <a:ext cx="12192000" cy="707886"/>
          </a:xfrm>
          <a:prstGeom prst="rect">
            <a:avLst/>
          </a:prstGeom>
        </p:spPr>
        <p:txBody>
          <a:bodyPr wrap="square">
            <a:spAutoFit/>
          </a:bodyPr>
          <a:lstStyle/>
          <a:p>
            <a:r>
              <a:rPr lang="bn-IN" sz="4000" dirty="0" smtClean="0"/>
              <a:t> বাংলাদেশের অর্থনীতির </a:t>
            </a:r>
            <a:r>
              <a:rPr lang="bn-IN" sz="4000" dirty="0" smtClean="0"/>
              <a:t>এই গতিময়তার </a:t>
            </a:r>
            <a:r>
              <a:rPr lang="bn-IN" sz="4000" dirty="0" smtClean="0"/>
              <a:t>সুফল বর্ণনা কর। </a:t>
            </a:r>
            <a:endParaRPr lang="en-US" sz="4000" dirty="0"/>
          </a:p>
        </p:txBody>
      </p:sp>
      <p:pic>
        <p:nvPicPr>
          <p:cNvPr id="7" name="Picture 6" descr="IMG_20170522_124106.jpg"/>
          <p:cNvPicPr>
            <a:picLocks noChangeAspect="1"/>
          </p:cNvPicPr>
          <p:nvPr/>
        </p:nvPicPr>
        <p:blipFill>
          <a:blip r:embed="rId2" cstate="print"/>
          <a:stretch>
            <a:fillRect/>
          </a:stretch>
        </p:blipFill>
        <p:spPr>
          <a:xfrm>
            <a:off x="2167466" y="1920240"/>
            <a:ext cx="6583680" cy="4937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504314274"/>
      </p:ext>
    </p:extLst>
  </p:cSld>
  <p:clrMapOvr>
    <a:masterClrMapping/>
  </p:clrMapOvr>
  <p:transition>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0" y="0"/>
            <a:ext cx="5960533" cy="584775"/>
          </a:xfrm>
          <a:prstGeom prst="rect">
            <a:avLst/>
          </a:prstGeom>
        </p:spPr>
        <p:txBody>
          <a:bodyPr wrap="square">
            <a:spAutoFit/>
          </a:bodyPr>
          <a:lstStyle/>
          <a:p>
            <a:r>
              <a:rPr lang="bn-IN" sz="3200" dirty="0" smtClean="0">
                <a:latin typeface="NikoshBAN" pitchFamily="2" charset="0"/>
                <a:cs typeface="NikoshBAN" pitchFamily="2" charset="0"/>
              </a:rPr>
              <a:t>                   পাঠমূল্যায়ণঃ-</a:t>
            </a:r>
            <a:endParaRPr lang="bn-IN" sz="3200" dirty="0" smtClean="0">
              <a:latin typeface="NikoshBAN" pitchFamily="2" charset="0"/>
              <a:cs typeface="NikoshBAN" pitchFamily="2" charset="0"/>
            </a:endParaRPr>
          </a:p>
        </p:txBody>
      </p:sp>
      <p:sp>
        <p:nvSpPr>
          <p:cNvPr id="4" name="Rectangle 3"/>
          <p:cNvSpPr/>
          <p:nvPr/>
        </p:nvSpPr>
        <p:spPr>
          <a:xfrm>
            <a:off x="-1" y="839799"/>
            <a:ext cx="12192001" cy="1754326"/>
          </a:xfrm>
          <a:prstGeom prst="rect">
            <a:avLst/>
          </a:prstGeom>
        </p:spPr>
        <p:txBody>
          <a:bodyPr wrap="square">
            <a:spAutoFit/>
          </a:bodyPr>
          <a:lstStyle/>
          <a:p>
            <a:r>
              <a:rPr lang="bn-IN" sz="3600" dirty="0" smtClean="0">
                <a:latin typeface="NikoshBAN" pitchFamily="2" charset="0"/>
                <a:cs typeface="NikoshBAN" pitchFamily="2" charset="0"/>
              </a:rPr>
              <a:t>১,জীবনযাত্রার </a:t>
            </a:r>
            <a:r>
              <a:rPr lang="bn-IN" sz="3600" dirty="0" smtClean="0">
                <a:latin typeface="NikoshBAN" pitchFamily="2" charset="0"/>
                <a:cs typeface="NikoshBAN" pitchFamily="2" charset="0"/>
              </a:rPr>
              <a:t>মানউন্নয়নের </a:t>
            </a:r>
            <a:r>
              <a:rPr lang="bn-IN" sz="3600" dirty="0" smtClean="0">
                <a:latin typeface="NikoshBAN" pitchFamily="2" charset="0"/>
                <a:cs typeface="NikoshBAN" pitchFamily="2" charset="0"/>
              </a:rPr>
              <a:t>পাঁচটি প্রয়োজনীয় কোনগুলো?                                  ক, খাদ্যে, বস্ত্র, চিকিৎসা, শিক্ষা,  বাসস্থান। খ) চা , চিনি, গ) লবণ তৈল, ঘ) ঔষধ, সুপারী,</a:t>
            </a:r>
            <a:endParaRPr lang="bn-IN" sz="3600" dirty="0" smtClean="0">
              <a:latin typeface="NikoshBAN" pitchFamily="2" charset="0"/>
              <a:cs typeface="NikoshBAN" pitchFamily="2" charset="0"/>
            </a:endParaRPr>
          </a:p>
        </p:txBody>
      </p:sp>
      <p:sp>
        <p:nvSpPr>
          <p:cNvPr id="5" name="Minus 4"/>
          <p:cNvSpPr/>
          <p:nvPr/>
        </p:nvSpPr>
        <p:spPr>
          <a:xfrm>
            <a:off x="0" y="1761067"/>
            <a:ext cx="6553200" cy="474133"/>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133" y="3244333"/>
            <a:ext cx="11971867" cy="1754326"/>
          </a:xfrm>
          <a:prstGeom prst="rect">
            <a:avLst/>
          </a:prstGeom>
        </p:spPr>
        <p:txBody>
          <a:bodyPr wrap="square">
            <a:spAutoFit/>
          </a:bodyPr>
          <a:lstStyle/>
          <a:p>
            <a:r>
              <a:rPr lang="bn-IN" sz="5400" dirty="0" smtClean="0"/>
              <a:t>অর্থনীতির সব সূচকে </a:t>
            </a:r>
            <a:r>
              <a:rPr lang="bn-IN" sz="5400" dirty="0" smtClean="0"/>
              <a:t>বাংলাদেশএর অবস্থান। ক) ভাল</a:t>
            </a:r>
          </a:p>
          <a:p>
            <a:r>
              <a:rPr lang="bn-IN" sz="5400" dirty="0" smtClean="0"/>
              <a:t>খ) মন্দ গ) অমন্দ, ঘ) </a:t>
            </a:r>
            <a:r>
              <a:rPr lang="bn-IN" sz="5400" dirty="0" smtClean="0"/>
              <a:t>অনেক দূর এগিয়েছে। </a:t>
            </a:r>
            <a:endParaRPr lang="en-US" sz="5400" dirty="0"/>
          </a:p>
        </p:txBody>
      </p:sp>
    </p:spTree>
    <p:extLst>
      <p:ext uri="{BB962C8B-B14F-4D97-AF65-F5344CB8AC3E}">
        <p14:creationId xmlns="" xmlns:p14="http://schemas.microsoft.com/office/powerpoint/2010/main" val="428640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2000" cy="6763871"/>
          </a:xfrm>
          <a:prstGeom prst="rect">
            <a:avLst/>
          </a:prstGeom>
        </p:spPr>
      </p:pic>
      <p:sp>
        <p:nvSpPr>
          <p:cNvPr id="3" name="Rectangle 2"/>
          <p:cNvSpPr/>
          <p:nvPr/>
        </p:nvSpPr>
        <p:spPr>
          <a:xfrm>
            <a:off x="3454400" y="1805000"/>
            <a:ext cx="5960533" cy="1077218"/>
          </a:xfrm>
          <a:prstGeom prst="rect">
            <a:avLst/>
          </a:prstGeom>
          <a:solidFill>
            <a:srgbClr val="FFFF00"/>
          </a:solidFill>
        </p:spPr>
        <p:txBody>
          <a:bodyPr wrap="square">
            <a:spAutoFit/>
          </a:bodyPr>
          <a:lstStyle/>
          <a:p>
            <a:r>
              <a:rPr lang="bn-IN" sz="3200" dirty="0" smtClean="0">
                <a:latin typeface="NikoshBAN" pitchFamily="2" charset="0"/>
                <a:cs typeface="NikoshBAN" pitchFamily="2" charset="0"/>
              </a:rPr>
              <a:t>                   বাড়ির কাজঃ-</a:t>
            </a:r>
          </a:p>
          <a:p>
            <a:r>
              <a:rPr lang="bn-IN" sz="3200" dirty="0" smtClean="0">
                <a:latin typeface="NikoshBAN" pitchFamily="2" charset="0"/>
                <a:cs typeface="NikoshBAN" pitchFamily="2" charset="0"/>
              </a:rPr>
              <a:t> বাংলাদেশের অর্থনৈতিক উন্নয়ন,</a:t>
            </a:r>
          </a:p>
        </p:txBody>
      </p:sp>
    </p:spTree>
    <p:extLst>
      <p:ext uri="{BB962C8B-B14F-4D97-AF65-F5344CB8AC3E}">
        <p14:creationId xmlns="" xmlns:p14="http://schemas.microsoft.com/office/powerpoint/2010/main" val="1624438978"/>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18220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38667"/>
            <a:ext cx="12192000" cy="6858000"/>
          </a:xfrm>
          <a:prstGeom prst="rect">
            <a:avLst/>
          </a:prstGeom>
        </p:spPr>
      </p:pic>
      <p:sp>
        <p:nvSpPr>
          <p:cNvPr id="3" name="Rectangle 2"/>
          <p:cNvSpPr/>
          <p:nvPr/>
        </p:nvSpPr>
        <p:spPr>
          <a:xfrm>
            <a:off x="3149600" y="-396333"/>
            <a:ext cx="5960533" cy="1862048"/>
          </a:xfrm>
          <a:prstGeom prst="rect">
            <a:avLst/>
          </a:prstGeom>
        </p:spPr>
        <p:txBody>
          <a:bodyPr wrap="square">
            <a:spAutoFit/>
          </a:bodyPr>
          <a:lstStyle/>
          <a:p>
            <a:r>
              <a:rPr lang="bn-IN" sz="11500" dirty="0" smtClean="0">
                <a:latin typeface="NikoshBAN" pitchFamily="2" charset="0"/>
                <a:cs typeface="NikoshBAN" pitchFamily="2" charset="0"/>
              </a:rPr>
              <a:t>     ধন্যবাদ</a:t>
            </a:r>
          </a:p>
        </p:txBody>
      </p:sp>
    </p:spTree>
    <p:extLst>
      <p:ext uri="{BB962C8B-B14F-4D97-AF65-F5344CB8AC3E}">
        <p14:creationId xmlns="" xmlns:p14="http://schemas.microsoft.com/office/powerpoint/2010/main" val="2975025180"/>
      </p:ext>
    </p:extLst>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745067" y="2887682"/>
            <a:ext cx="6400800" cy="3970318"/>
          </a:xfrm>
          <a:prstGeom prst="rect">
            <a:avLst/>
          </a:prstGeom>
          <a:noFill/>
        </p:spPr>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পরিচিতি</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হক</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সহকারী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শারীরিক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গোয়াল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উচ্চবিদ্যালয়</a:t>
            </a:r>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ঠাকুরগাঁও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সদর</a:t>
            </a:r>
            <a:r>
              <a:rPr lang="en-US" sz="3600" dirty="0" smtClean="0">
                <a:latin typeface="NikoshBAN" pitchFamily="2" charset="0"/>
                <a:cs typeface="NikoshBAN" pitchFamily="2" charset="0"/>
              </a:rPr>
              <a:t>।</a:t>
            </a:r>
          </a:p>
          <a:p>
            <a:r>
              <a:rPr lang="en-US" sz="3600" dirty="0" smtClean="0">
                <a:latin typeface="NikoshBAN" pitchFamily="2" charset="0"/>
                <a:cs typeface="NikoshBAN" pitchFamily="2" charset="0"/>
              </a:rPr>
              <a:t>                        ০১৭৩৫৮২২০৭৯ </a:t>
            </a:r>
            <a:endParaRPr lang="en-US" sz="3600" dirty="0">
              <a:latin typeface="NikoshBAN" pitchFamily="2" charset="0"/>
              <a:cs typeface="NikoshBAN" pitchFamily="2" charset="0"/>
            </a:endParaRPr>
          </a:p>
        </p:txBody>
      </p:sp>
      <p:sp>
        <p:nvSpPr>
          <p:cNvPr id="4" name="TextBox 4"/>
          <p:cNvSpPr txBox="1"/>
          <p:nvPr/>
        </p:nvSpPr>
        <p:spPr>
          <a:xfrm>
            <a:off x="8403167" y="2879861"/>
            <a:ext cx="358140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smtClean="0">
                <a:latin typeface="NikoshBAN" pitchFamily="2" charset="0"/>
                <a:cs typeface="NikoshBAN" pitchFamily="2" charset="0"/>
              </a:rPr>
              <a:t> </a:t>
            </a:r>
            <a:r>
              <a:rPr lang="bn-IN" sz="4000" smtClean="0">
                <a:latin typeface="NikoshBAN" pitchFamily="2" charset="0"/>
                <a:cs typeface="NikoshBAN" pitchFamily="2" charset="0"/>
              </a:rPr>
              <a:t>শ্রেণিঃ</a:t>
            </a:r>
            <a:r>
              <a:rPr lang="bn-IN" sz="4000" smtClean="0">
                <a:latin typeface="NikoshBAN" pitchFamily="2" charset="0"/>
                <a:cs typeface="NikoshBAN" pitchFamily="2" charset="0"/>
              </a:rPr>
              <a:t>৯</a:t>
            </a:r>
            <a:r>
              <a:rPr lang="en-US" sz="4000" smtClean="0">
                <a:latin typeface="NikoshBAN" pitchFamily="2" charset="0"/>
                <a:cs typeface="NikoshBAN" pitchFamily="2" charset="0"/>
              </a:rPr>
              <a:t>ম</a:t>
            </a:r>
            <a:endParaRPr lang="bn-IN" sz="4000" dirty="0" smtClean="0">
              <a:latin typeface="NikoshBAN" pitchFamily="2" charset="0"/>
              <a:cs typeface="NikoshBAN" pitchFamily="2" charset="0"/>
            </a:endParaRPr>
          </a:p>
          <a:p>
            <a:r>
              <a:rPr lang="bn-IN" sz="4000" dirty="0" smtClean="0">
                <a:latin typeface="NikoshBAN" pitchFamily="2" charset="0"/>
                <a:cs typeface="NikoshBAN" pitchFamily="2" charset="0"/>
              </a:rPr>
              <a:t>বিষয়ঃ </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২য় , </a:t>
            </a:r>
          </a:p>
          <a:p>
            <a:r>
              <a:rPr lang="en-US" sz="4000" dirty="0" err="1" smtClean="0">
                <a:latin typeface="NikoshBAN" pitchFamily="2" charset="0"/>
                <a:cs typeface="NikoshBAN" pitchFamily="2" charset="0"/>
              </a:rPr>
              <a:t>রচনা</a:t>
            </a:r>
            <a:r>
              <a:rPr lang="en-US" sz="4000" dirty="0" smtClean="0">
                <a:latin typeface="NikoshBAN" pitchFamily="2" charset="0"/>
                <a:cs typeface="NikoshBAN" pitchFamily="2" charset="0"/>
              </a:rPr>
              <a:t>,</a:t>
            </a:r>
          </a:p>
          <a:p>
            <a:r>
              <a:rPr lang="en-US" sz="4000" dirty="0" err="1" smtClean="0">
                <a:latin typeface="NikoshBAN" pitchFamily="2" charset="0"/>
                <a:cs typeface="NikoshBAN" pitchFamily="2" charset="0"/>
              </a:rPr>
              <a:t>বাংলাদেশের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উন্নয়ন</a:t>
            </a:r>
            <a:endParaRPr lang="bn-IN" sz="4000" dirty="0" smtClean="0">
              <a:latin typeface="NikoshBAN" pitchFamily="2" charset="0"/>
              <a:cs typeface="NikoshBAN" pitchFamily="2" charset="0"/>
            </a:endParaRPr>
          </a:p>
          <a:p>
            <a:endParaRPr lang="en-US" sz="4000" dirty="0">
              <a:latin typeface="NikoshBAN" pitchFamily="2" charset="0"/>
              <a:cs typeface="NikoshBAN" pitchFamily="2" charset="0"/>
            </a:endParaRPr>
          </a:p>
        </p:txBody>
      </p:sp>
      <p:pic>
        <p:nvPicPr>
          <p:cNvPr id="5" name="Picture 4" descr="IMG_20170525_092504.jpg"/>
          <p:cNvPicPr>
            <a:picLocks noChangeAspect="1"/>
          </p:cNvPicPr>
          <p:nvPr/>
        </p:nvPicPr>
        <p:blipFill>
          <a:blip r:embed="rId3"/>
          <a:stretch>
            <a:fillRect/>
          </a:stretch>
        </p:blipFill>
        <p:spPr>
          <a:xfrm>
            <a:off x="4837706" y="287132"/>
            <a:ext cx="2661553" cy="2103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0879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1867" y="3522133"/>
            <a:ext cx="5672666" cy="28278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1.jpg"/>
          <p:cNvPicPr>
            <a:picLocks noChangeAspect="1"/>
          </p:cNvPicPr>
          <p:nvPr/>
        </p:nvPicPr>
        <p:blipFill>
          <a:blip r:embed="rId4"/>
          <a:stretch>
            <a:fillRect/>
          </a:stretch>
        </p:blipFill>
        <p:spPr>
          <a:xfrm>
            <a:off x="558800" y="448734"/>
            <a:ext cx="5654468" cy="2870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2.jpg"/>
          <p:cNvPicPr>
            <a:picLocks noChangeAspect="1"/>
          </p:cNvPicPr>
          <p:nvPr/>
        </p:nvPicPr>
        <p:blipFill>
          <a:blip r:embed="rId5"/>
          <a:stretch>
            <a:fillRect/>
          </a:stretch>
        </p:blipFill>
        <p:spPr>
          <a:xfrm>
            <a:off x="6282267" y="421217"/>
            <a:ext cx="5527040" cy="3108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3.jpg"/>
          <p:cNvPicPr>
            <a:picLocks noChangeAspect="1"/>
          </p:cNvPicPr>
          <p:nvPr/>
        </p:nvPicPr>
        <p:blipFill>
          <a:blip r:embed="rId6"/>
          <a:stretch>
            <a:fillRect/>
          </a:stretch>
        </p:blipFill>
        <p:spPr>
          <a:xfrm>
            <a:off x="6316134" y="3536949"/>
            <a:ext cx="5527040" cy="3108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4291835461"/>
      </p:ext>
    </p:extLst>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3183467" y="0"/>
            <a:ext cx="5960533" cy="1200329"/>
          </a:xfrm>
          <a:prstGeom prst="rect">
            <a:avLst/>
          </a:prstGeom>
        </p:spPr>
        <p:txBody>
          <a:bodyPr wrap="square">
            <a:spAutoFit/>
          </a:bodyPr>
          <a:lstStyle/>
          <a:p>
            <a:r>
              <a:rPr lang="en-US" sz="7200" dirty="0" err="1" smtClean="0">
                <a:latin typeface="NikoshBAN" pitchFamily="2" charset="0"/>
                <a:cs typeface="NikoshBAN" pitchFamily="2" charset="0"/>
              </a:rPr>
              <a:t>বাংলাদেশের</a:t>
            </a:r>
            <a:r>
              <a:rPr lang="en-US" sz="7200" dirty="0" smtClean="0">
                <a:latin typeface="NikoshBAN" pitchFamily="2" charset="0"/>
                <a:cs typeface="NikoshBAN" pitchFamily="2" charset="0"/>
              </a:rPr>
              <a:t> </a:t>
            </a:r>
            <a:r>
              <a:rPr lang="en-US" sz="7200" dirty="0" err="1" smtClean="0">
                <a:latin typeface="NikoshBAN" pitchFamily="2" charset="0"/>
                <a:cs typeface="NikoshBAN" pitchFamily="2" charset="0"/>
              </a:rPr>
              <a:t>উন্নয়ন</a:t>
            </a:r>
            <a:endParaRPr lang="bn-IN" sz="7200" dirty="0" smtClean="0">
              <a:latin typeface="NikoshBAN" pitchFamily="2" charset="0"/>
              <a:cs typeface="NikoshBAN" pitchFamily="2" charset="0"/>
            </a:endParaRPr>
          </a:p>
        </p:txBody>
      </p:sp>
      <p:pic>
        <p:nvPicPr>
          <p:cNvPr id="4" name="Picture 3" descr="3.jpg"/>
          <p:cNvPicPr>
            <a:picLocks noChangeAspect="1"/>
          </p:cNvPicPr>
          <p:nvPr/>
        </p:nvPicPr>
        <p:blipFill>
          <a:blip r:embed="rId3"/>
          <a:stretch>
            <a:fillRect/>
          </a:stretch>
        </p:blipFill>
        <p:spPr>
          <a:xfrm>
            <a:off x="2235200" y="2165350"/>
            <a:ext cx="7640320" cy="4297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52700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74134" y="0"/>
            <a:ext cx="10769600" cy="5632311"/>
          </a:xfrm>
          <a:prstGeom prst="rect">
            <a:avLst/>
          </a:prstGeom>
        </p:spPr>
        <p:txBody>
          <a:bodyPr wrap="square">
            <a:spAutoFit/>
          </a:bodyPr>
          <a:lstStyle/>
          <a:p>
            <a:r>
              <a:rPr lang="bn-IN" sz="5400" dirty="0" smtClean="0">
                <a:latin typeface="NikoshBAN" pitchFamily="2" charset="0"/>
                <a:cs typeface="NikoshBAN" pitchFamily="2" charset="0"/>
              </a:rPr>
              <a:t>১, উন্নয়ন কী বলতে পারবে</a:t>
            </a:r>
            <a:r>
              <a:rPr lang="bn-IN" sz="7200" dirty="0" smtClean="0">
                <a:latin typeface="NikoshBAN" pitchFamily="2" charset="0"/>
                <a:cs typeface="NikoshBAN" pitchFamily="2" charset="0"/>
              </a:rPr>
              <a:t>।</a:t>
            </a:r>
          </a:p>
          <a:p>
            <a:r>
              <a:rPr lang="bn-IN" sz="7200" dirty="0" smtClean="0">
                <a:latin typeface="NikoshBAN" pitchFamily="2" charset="0"/>
                <a:cs typeface="NikoshBAN" pitchFamily="2" charset="0"/>
              </a:rPr>
              <a:t>২,</a:t>
            </a:r>
            <a:r>
              <a:rPr lang="bn-IN" sz="7200" dirty="0" smtClean="0"/>
              <a:t> অর্থনীতির সব সূচকে বাংলাদেশ অবস্থান লিখতে পারবে।</a:t>
            </a:r>
          </a:p>
          <a:p>
            <a:r>
              <a:rPr lang="bn-IN" sz="7200" dirty="0" smtClean="0"/>
              <a:t>৩, অর্থনীতির এই গতিময়তার </a:t>
            </a:r>
            <a:r>
              <a:rPr lang="en-US" sz="7200" dirty="0" err="1" smtClean="0"/>
              <a:t>সু</a:t>
            </a:r>
            <a:r>
              <a:rPr lang="bn-IN" sz="7200" dirty="0" smtClean="0"/>
              <a:t>ফল </a:t>
            </a:r>
            <a:r>
              <a:rPr lang="bn-IN" sz="7200" dirty="0" smtClean="0"/>
              <a:t>বর্ণনা করতে পারবে। </a:t>
            </a:r>
            <a:endParaRPr lang="bn-IN" sz="7200" dirty="0" smtClean="0">
              <a:latin typeface="NikoshBAN" pitchFamily="2" charset="0"/>
              <a:cs typeface="NikoshBAN" pitchFamily="2" charset="0"/>
            </a:endParaRPr>
          </a:p>
        </p:txBody>
      </p:sp>
    </p:spTree>
    <p:extLst>
      <p:ext uri="{BB962C8B-B14F-4D97-AF65-F5344CB8AC3E}">
        <p14:creationId xmlns="" xmlns:p14="http://schemas.microsoft.com/office/powerpoint/2010/main" val="397074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569660"/>
          </a:xfrm>
          <a:prstGeom prst="rect">
            <a:avLst/>
          </a:prstGeom>
        </p:spPr>
        <p:txBody>
          <a:bodyPr wrap="square">
            <a:spAutoFit/>
          </a:bodyPr>
          <a:lstStyle/>
          <a:p>
            <a:r>
              <a:rPr lang="en-US" sz="3200" dirty="0" smtClean="0"/>
              <a:t>    </a:t>
            </a:r>
            <a:r>
              <a:rPr lang="en-US" sz="3200" dirty="0" err="1" smtClean="0"/>
              <a:t>উন্নয়ন</a:t>
            </a:r>
            <a:r>
              <a:rPr lang="en-US" sz="3200" dirty="0" smtClean="0"/>
              <a:t>   </a:t>
            </a:r>
            <a:r>
              <a:rPr lang="en-US" sz="3200" dirty="0" err="1" smtClean="0"/>
              <a:t>হল</a:t>
            </a:r>
            <a:r>
              <a:rPr lang="en-US" sz="3200" dirty="0" smtClean="0"/>
              <a:t>  </a:t>
            </a:r>
            <a:r>
              <a:rPr lang="en-US" sz="3200" dirty="0" err="1" smtClean="0"/>
              <a:t>একটি</a:t>
            </a:r>
            <a:r>
              <a:rPr lang="en-US" sz="3200" dirty="0" smtClean="0"/>
              <a:t> </a:t>
            </a:r>
            <a:r>
              <a:rPr lang="en-US" sz="3200" dirty="0" err="1" smtClean="0"/>
              <a:t>দেশের</a:t>
            </a:r>
            <a:r>
              <a:rPr lang="en-US" sz="3200" dirty="0" smtClean="0"/>
              <a:t> </a:t>
            </a:r>
            <a:r>
              <a:rPr lang="en-US" sz="3200" dirty="0" err="1" smtClean="0"/>
              <a:t>মানুষের</a:t>
            </a:r>
            <a:r>
              <a:rPr lang="en-US" sz="3200" dirty="0" smtClean="0"/>
              <a:t> </a:t>
            </a:r>
            <a:r>
              <a:rPr lang="en-US" sz="3200" dirty="0" err="1" smtClean="0"/>
              <a:t>জীবন</a:t>
            </a:r>
            <a:r>
              <a:rPr lang="en-US" sz="3200" dirty="0" smtClean="0"/>
              <a:t> </a:t>
            </a:r>
            <a:r>
              <a:rPr lang="en-US" sz="3200" dirty="0" err="1" smtClean="0"/>
              <a:t>যাত্রারমানের</a:t>
            </a:r>
            <a:r>
              <a:rPr lang="en-US" sz="3200" dirty="0" smtClean="0"/>
              <a:t> </a:t>
            </a:r>
            <a:r>
              <a:rPr lang="en-US" sz="3200" dirty="0" err="1" smtClean="0"/>
              <a:t>দিক</a:t>
            </a:r>
            <a:r>
              <a:rPr lang="en-US" sz="3200" dirty="0" smtClean="0"/>
              <a:t> </a:t>
            </a:r>
            <a:r>
              <a:rPr lang="en-US" sz="3200" dirty="0" err="1" smtClean="0"/>
              <a:t>দিয়</a:t>
            </a:r>
            <a:r>
              <a:rPr lang="en-US" sz="3200" dirty="0" smtClean="0"/>
              <a:t> </a:t>
            </a:r>
            <a:r>
              <a:rPr lang="en-US" sz="3200" dirty="0" err="1" smtClean="0"/>
              <a:t>সকল</a:t>
            </a:r>
            <a:r>
              <a:rPr lang="en-US" sz="3200" dirty="0" smtClean="0"/>
              <a:t> </a:t>
            </a:r>
            <a:r>
              <a:rPr lang="en-US" sz="3200" dirty="0" err="1" smtClean="0"/>
              <a:t>প্রকার</a:t>
            </a:r>
            <a:r>
              <a:rPr lang="en-US" sz="3200" dirty="0" smtClean="0"/>
              <a:t> </a:t>
            </a:r>
            <a:r>
              <a:rPr lang="en-US" sz="3200" dirty="0" err="1" smtClean="0"/>
              <a:t>সুযোগ</a:t>
            </a:r>
            <a:r>
              <a:rPr lang="en-US" sz="3200" dirty="0" smtClean="0"/>
              <a:t> </a:t>
            </a:r>
            <a:r>
              <a:rPr lang="en-US" sz="3200" dirty="0" err="1" smtClean="0"/>
              <a:t>সুবিধা</a:t>
            </a:r>
            <a:r>
              <a:rPr lang="en-US" sz="3200" dirty="0" smtClean="0"/>
              <a:t> </a:t>
            </a:r>
            <a:r>
              <a:rPr lang="en-US" sz="3200" dirty="0" err="1" smtClean="0"/>
              <a:t>নিশিত</a:t>
            </a:r>
            <a:r>
              <a:rPr lang="en-US" sz="3200" dirty="0" smtClean="0"/>
              <a:t>  </a:t>
            </a:r>
            <a:r>
              <a:rPr lang="en-US" sz="3200" dirty="0" err="1" smtClean="0"/>
              <a:t>থাকে</a:t>
            </a:r>
            <a:r>
              <a:rPr lang="en-US" sz="3200" dirty="0" smtClean="0"/>
              <a:t>   </a:t>
            </a:r>
            <a:r>
              <a:rPr lang="en-US" sz="3200" dirty="0" err="1" smtClean="0"/>
              <a:t>যেমন</a:t>
            </a:r>
            <a:r>
              <a:rPr lang="en-US" sz="3200" dirty="0" smtClean="0"/>
              <a:t> </a:t>
            </a:r>
            <a:r>
              <a:rPr lang="en-US" sz="3200" dirty="0" err="1" smtClean="0"/>
              <a:t>খাদ্যে</a:t>
            </a:r>
            <a:r>
              <a:rPr lang="en-US" sz="3200" dirty="0" smtClean="0"/>
              <a:t> , </a:t>
            </a:r>
            <a:r>
              <a:rPr lang="en-US" sz="3200" dirty="0" err="1" smtClean="0"/>
              <a:t>চিকি</a:t>
            </a:r>
            <a:r>
              <a:rPr lang="en-US" sz="2000" dirty="0" smtClean="0"/>
              <a:t>ৎ</a:t>
            </a:r>
            <a:r>
              <a:rPr lang="bn-IN" sz="3200" dirty="0" smtClean="0"/>
              <a:t>সা , শিক্ষা, বাসস্থান , </a:t>
            </a:r>
            <a:r>
              <a:rPr lang="bn-IN" sz="3200" dirty="0" smtClean="0"/>
              <a:t>বস্ত্র ইত্যাদি</a:t>
            </a:r>
            <a:r>
              <a:rPr lang="bn-IN" sz="3200" dirty="0" smtClean="0"/>
              <a:t>।যেকোনো বিচারেই বাংলাদেশের অর্থনৈতিক সূচকগুলো আশপাশের দেশগুলোর তুলনায় অনেকটাই আকর্ষণীয়।</a:t>
            </a:r>
            <a:endParaRPr lang="en-US" sz="3200" dirty="0"/>
          </a:p>
        </p:txBody>
      </p:sp>
      <p:pic>
        <p:nvPicPr>
          <p:cNvPr id="4" name="Picture 3" descr="1.jpg"/>
          <p:cNvPicPr>
            <a:picLocks noChangeAspect="1"/>
          </p:cNvPicPr>
          <p:nvPr/>
        </p:nvPicPr>
        <p:blipFill>
          <a:blip r:embed="rId2"/>
          <a:stretch>
            <a:fillRect/>
          </a:stretch>
        </p:blipFill>
        <p:spPr>
          <a:xfrm>
            <a:off x="0" y="1811867"/>
            <a:ext cx="12024673" cy="50461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616297030"/>
      </p:ext>
    </p:extLst>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8467"/>
            <a:ext cx="12192000" cy="1569660"/>
          </a:xfrm>
          <a:prstGeom prst="rect">
            <a:avLst/>
          </a:prstGeom>
        </p:spPr>
        <p:txBody>
          <a:bodyPr wrap="square">
            <a:spAutoFit/>
          </a:bodyPr>
          <a:lstStyle/>
          <a:p>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বাংলাদেশের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উন্নয়ন</a:t>
            </a:r>
            <a:r>
              <a:rPr lang="bn-IN" sz="3200" dirty="0" smtClean="0">
                <a:latin typeface="NikoshBAN" pitchFamily="2" charset="0"/>
                <a:cs typeface="NikoshBAN" pitchFamily="2" charset="0"/>
              </a:rPr>
              <a:t>ঃ-</a:t>
            </a:r>
          </a:p>
          <a:p>
            <a:r>
              <a:rPr lang="bn-IN" sz="3200" dirty="0" smtClean="0">
                <a:latin typeface="NikoshBAN" pitchFamily="2" charset="0"/>
                <a:cs typeface="NikoshBAN" pitchFamily="2" charset="0"/>
              </a:rPr>
              <a:t>১, উন্নয়ন কী?</a:t>
            </a:r>
          </a:p>
          <a:p>
            <a:r>
              <a:rPr lang="bn-IN" sz="3200" dirty="0" smtClean="0">
                <a:latin typeface="NikoshBAN" pitchFamily="2" charset="0"/>
                <a:cs typeface="NikoshBAN" pitchFamily="2" charset="0"/>
              </a:rPr>
              <a:t>২,জীবনযাত্রার মানউন্নয়নের পাঁচটি উদাহরণ দাও।</a:t>
            </a:r>
            <a:endParaRPr lang="bn-IN" sz="3200" dirty="0" smtClean="0">
              <a:latin typeface="NikoshBAN" pitchFamily="2" charset="0"/>
              <a:cs typeface="NikoshBAN" pitchFamily="2" charset="0"/>
            </a:endParaRPr>
          </a:p>
        </p:txBody>
      </p:sp>
      <p:sp>
        <p:nvSpPr>
          <p:cNvPr id="4" name="Rectangle 3"/>
          <p:cNvSpPr/>
          <p:nvPr/>
        </p:nvSpPr>
        <p:spPr>
          <a:xfrm>
            <a:off x="4284134" y="0"/>
            <a:ext cx="2726267" cy="584775"/>
          </a:xfrm>
          <a:prstGeom prst="rect">
            <a:avLst/>
          </a:prstGeom>
        </p:spPr>
        <p:txBody>
          <a:bodyPr wrap="square">
            <a:spAutoFit/>
          </a:bodyPr>
          <a:lstStyle/>
          <a:p>
            <a:r>
              <a:rPr lang="bn-IN" sz="3200" dirty="0" smtClean="0">
                <a:latin typeface="NikoshBAN" pitchFamily="2" charset="0"/>
                <a:cs typeface="NikoshBAN" pitchFamily="2" charset="0"/>
              </a:rPr>
              <a:t>একক কাজঃ-</a:t>
            </a:r>
            <a:endParaRPr lang="bn-IN" sz="3200" dirty="0" smtClean="0">
              <a:latin typeface="NikoshBAN" pitchFamily="2" charset="0"/>
              <a:cs typeface="NikoshBAN" pitchFamily="2" charset="0"/>
            </a:endParaRPr>
          </a:p>
        </p:txBody>
      </p:sp>
      <p:pic>
        <p:nvPicPr>
          <p:cNvPr id="5" name="Picture 4" descr="_MG_1984.JPG"/>
          <p:cNvPicPr>
            <a:picLocks noChangeAspect="1"/>
          </p:cNvPicPr>
          <p:nvPr/>
        </p:nvPicPr>
        <p:blipFill>
          <a:blip r:embed="rId2" cstate="print"/>
          <a:stretch>
            <a:fillRect/>
          </a:stretch>
        </p:blipFill>
        <p:spPr>
          <a:xfrm>
            <a:off x="2273301" y="2834640"/>
            <a:ext cx="6035040" cy="4023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421854714"/>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40401" y="0"/>
            <a:ext cx="1320800" cy="584775"/>
          </a:xfrm>
          <a:prstGeom prst="rect">
            <a:avLst/>
          </a:prstGeom>
        </p:spPr>
        <p:txBody>
          <a:bodyPr wrap="square">
            <a:spAutoFit/>
          </a:bodyPr>
          <a:lstStyle/>
          <a:p>
            <a:r>
              <a:rPr lang="bn-IN" sz="3200" dirty="0" smtClean="0">
                <a:latin typeface="NikoshBAN" pitchFamily="2" charset="0"/>
                <a:cs typeface="NikoshBAN" pitchFamily="2" charset="0"/>
              </a:rPr>
              <a:t>উত্তরঃ-</a:t>
            </a:r>
            <a:endParaRPr lang="bn-IN" sz="3200" dirty="0" smtClean="0">
              <a:latin typeface="NikoshBAN" pitchFamily="2" charset="0"/>
              <a:cs typeface="NikoshBAN" pitchFamily="2" charset="0"/>
            </a:endParaRPr>
          </a:p>
        </p:txBody>
      </p:sp>
      <p:sp>
        <p:nvSpPr>
          <p:cNvPr id="4" name="Rectangle 3"/>
          <p:cNvSpPr/>
          <p:nvPr/>
        </p:nvSpPr>
        <p:spPr>
          <a:xfrm>
            <a:off x="0" y="667435"/>
            <a:ext cx="12192000" cy="1323439"/>
          </a:xfrm>
          <a:prstGeom prst="rect">
            <a:avLst/>
          </a:prstGeom>
        </p:spPr>
        <p:txBody>
          <a:bodyPr wrap="square">
            <a:spAutoFit/>
          </a:bodyPr>
          <a:lstStyle/>
          <a:p>
            <a:r>
              <a:rPr lang="bn-IN" sz="4000" dirty="0" smtClean="0"/>
              <a:t>১,</a:t>
            </a:r>
            <a:r>
              <a:rPr lang="en-US" sz="4000" dirty="0" err="1" smtClean="0"/>
              <a:t>উন্নয়ন</a:t>
            </a:r>
            <a:r>
              <a:rPr lang="en-US" sz="4000" dirty="0" smtClean="0"/>
              <a:t>   </a:t>
            </a:r>
            <a:r>
              <a:rPr lang="en-US" sz="4000" dirty="0" err="1" smtClean="0"/>
              <a:t>হল</a:t>
            </a:r>
            <a:r>
              <a:rPr lang="en-US" sz="4000" dirty="0" smtClean="0"/>
              <a:t>  </a:t>
            </a:r>
            <a:r>
              <a:rPr lang="en-US" sz="4000" dirty="0" err="1" smtClean="0"/>
              <a:t>একটি</a:t>
            </a:r>
            <a:r>
              <a:rPr lang="en-US" sz="4000" dirty="0" smtClean="0"/>
              <a:t> </a:t>
            </a:r>
            <a:r>
              <a:rPr lang="en-US" sz="4000" dirty="0" err="1" smtClean="0"/>
              <a:t>দেশের</a:t>
            </a:r>
            <a:r>
              <a:rPr lang="en-US" sz="4000" dirty="0" smtClean="0"/>
              <a:t> </a:t>
            </a:r>
            <a:r>
              <a:rPr lang="en-US" sz="4000" dirty="0" err="1" smtClean="0"/>
              <a:t>মানুষের</a:t>
            </a:r>
            <a:r>
              <a:rPr lang="en-US" sz="4000" dirty="0" smtClean="0"/>
              <a:t> </a:t>
            </a:r>
            <a:r>
              <a:rPr lang="en-US" sz="4000" dirty="0" err="1" smtClean="0"/>
              <a:t>জীবন</a:t>
            </a:r>
            <a:r>
              <a:rPr lang="en-US" sz="4000" dirty="0" smtClean="0"/>
              <a:t> </a:t>
            </a:r>
            <a:r>
              <a:rPr lang="en-US" sz="4000" dirty="0" err="1" smtClean="0"/>
              <a:t>যাত্রারমানের</a:t>
            </a:r>
            <a:r>
              <a:rPr lang="en-US" sz="4000" dirty="0" smtClean="0"/>
              <a:t> </a:t>
            </a:r>
            <a:r>
              <a:rPr lang="en-US" sz="4000" dirty="0" err="1" smtClean="0"/>
              <a:t>দিক</a:t>
            </a:r>
            <a:r>
              <a:rPr lang="en-US" sz="4000" dirty="0" smtClean="0"/>
              <a:t> </a:t>
            </a:r>
            <a:r>
              <a:rPr lang="en-US" sz="4000" dirty="0" err="1" smtClean="0"/>
              <a:t>দিয়</a:t>
            </a:r>
            <a:r>
              <a:rPr lang="en-US" sz="4000" dirty="0" smtClean="0"/>
              <a:t> </a:t>
            </a:r>
            <a:r>
              <a:rPr lang="en-US" sz="4000" dirty="0" err="1" smtClean="0"/>
              <a:t>সকল</a:t>
            </a:r>
            <a:r>
              <a:rPr lang="en-US" sz="4000" dirty="0" smtClean="0"/>
              <a:t> </a:t>
            </a:r>
            <a:r>
              <a:rPr lang="en-US" sz="4000" dirty="0" err="1" smtClean="0"/>
              <a:t>প্রকার</a:t>
            </a:r>
            <a:r>
              <a:rPr lang="en-US" sz="4000" dirty="0" smtClean="0"/>
              <a:t> </a:t>
            </a:r>
            <a:r>
              <a:rPr lang="en-US" sz="4000" dirty="0" err="1" smtClean="0"/>
              <a:t>সুযোগ</a:t>
            </a:r>
            <a:r>
              <a:rPr lang="en-US" sz="4000" dirty="0" smtClean="0"/>
              <a:t> </a:t>
            </a:r>
            <a:r>
              <a:rPr lang="en-US" sz="4000" dirty="0" err="1" smtClean="0"/>
              <a:t>সুবিধা</a:t>
            </a:r>
            <a:r>
              <a:rPr lang="en-US" sz="4000" dirty="0" smtClean="0"/>
              <a:t> </a:t>
            </a:r>
            <a:r>
              <a:rPr lang="en-US" sz="4000" dirty="0" err="1" smtClean="0"/>
              <a:t>নিশিত</a:t>
            </a:r>
            <a:r>
              <a:rPr lang="en-US" sz="4000" dirty="0" smtClean="0"/>
              <a:t>  </a:t>
            </a:r>
            <a:r>
              <a:rPr lang="en-US" sz="4000" dirty="0" err="1" smtClean="0"/>
              <a:t>থাকে</a:t>
            </a:r>
            <a:r>
              <a:rPr lang="en-US" sz="4000" dirty="0" smtClean="0"/>
              <a:t> </a:t>
            </a:r>
            <a:endParaRPr lang="en-US" sz="4000" dirty="0"/>
          </a:p>
        </p:txBody>
      </p:sp>
      <p:sp>
        <p:nvSpPr>
          <p:cNvPr id="5" name="Rectangle 4"/>
          <p:cNvSpPr/>
          <p:nvPr/>
        </p:nvSpPr>
        <p:spPr>
          <a:xfrm rot="10800000" flipV="1">
            <a:off x="0" y="3114006"/>
            <a:ext cx="7456180" cy="707886"/>
          </a:xfrm>
          <a:prstGeom prst="rect">
            <a:avLst/>
          </a:prstGeom>
        </p:spPr>
        <p:txBody>
          <a:bodyPr wrap="square">
            <a:spAutoFit/>
          </a:bodyPr>
          <a:lstStyle/>
          <a:p>
            <a:r>
              <a:rPr lang="bn-IN" sz="4000" dirty="0" smtClean="0"/>
              <a:t>২,</a:t>
            </a:r>
            <a:r>
              <a:rPr lang="en-US" sz="4000" dirty="0" err="1" smtClean="0"/>
              <a:t>খাদ্যে</a:t>
            </a:r>
            <a:r>
              <a:rPr lang="en-US" sz="4000" dirty="0" smtClean="0"/>
              <a:t> </a:t>
            </a:r>
            <a:r>
              <a:rPr lang="en-US" sz="4000" dirty="0" smtClean="0"/>
              <a:t>, </a:t>
            </a:r>
            <a:r>
              <a:rPr lang="en-US" sz="4000" dirty="0" err="1" smtClean="0"/>
              <a:t>চিকি</a:t>
            </a:r>
            <a:r>
              <a:rPr lang="en-US" sz="2800" dirty="0" smtClean="0"/>
              <a:t>ৎ</a:t>
            </a:r>
            <a:r>
              <a:rPr lang="bn-IN" sz="4000" dirty="0" smtClean="0"/>
              <a:t>সা , শিক্ষা, বাসস্থান , রাস্তাঘাট </a:t>
            </a:r>
            <a:endParaRPr lang="en-US" sz="4000" dirty="0"/>
          </a:p>
        </p:txBody>
      </p:sp>
    </p:spTree>
    <p:extLst>
      <p:ext uri="{BB962C8B-B14F-4D97-AF65-F5344CB8AC3E}">
        <p14:creationId xmlns="" xmlns:p14="http://schemas.microsoft.com/office/powerpoint/2010/main" val="3933528846"/>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862322"/>
          </a:xfrm>
          <a:prstGeom prst="rect">
            <a:avLst/>
          </a:prstGeom>
        </p:spPr>
        <p:txBody>
          <a:bodyPr wrap="square">
            <a:spAutoFit/>
          </a:bodyPr>
          <a:lstStyle/>
          <a:p>
            <a:r>
              <a:rPr lang="bn-IN" sz="3600" dirty="0" smtClean="0"/>
              <a:t>অর্থনীতির সব সূচকে বাংলাদেশ অনেক দূর এগিয়েছে। রপ্তানি, রেমিট্যান্স, কৃষি প্রক্রিয়াজাতকরণসহ সব ক্ষেত্রেই দিন দিনই উন্নতি হচ্ছে। সরকারের বাজেটীয় উদ্যোগগুলোর পাশাপাশি কেন্দ্রীয় ব্যাংক সব ব্যাংককেই অন্তর্ভুক্তিমূলক অর্থায়নে ব্রতী করেছে। ফলে কৃষি ও খুদে খাতে প্রচুর অর্থায়ন ঘটেছে। এর ফলে দেশীয় চাহিদা ও বাজার যেমন বেড়েছে, তেমনি সরবরাহও বেড়েছে।</a:t>
            </a:r>
            <a:endParaRPr lang="en-US" dirty="0"/>
          </a:p>
        </p:txBody>
      </p:sp>
      <p:pic>
        <p:nvPicPr>
          <p:cNvPr id="4" name="Picture 3" descr="5.jpg"/>
          <p:cNvPicPr>
            <a:picLocks noChangeAspect="1"/>
          </p:cNvPicPr>
          <p:nvPr/>
        </p:nvPicPr>
        <p:blipFill>
          <a:blip r:embed="rId2"/>
          <a:stretch>
            <a:fillRect/>
          </a:stretch>
        </p:blipFill>
        <p:spPr>
          <a:xfrm>
            <a:off x="-27714" y="3251200"/>
            <a:ext cx="12219714" cy="3606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409880449"/>
      </p:ext>
    </p:extLst>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343</Words>
  <Application>Microsoft Office PowerPoint</Application>
  <PresentationFormat>Custom</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PC</dc:creator>
  <cp:lastModifiedBy>IT Space______</cp:lastModifiedBy>
  <cp:revision>85</cp:revision>
  <dcterms:created xsi:type="dcterms:W3CDTF">2016-10-13T14:27:12Z</dcterms:created>
  <dcterms:modified xsi:type="dcterms:W3CDTF">2017-10-06T03:39:53Z</dcterms:modified>
</cp:coreProperties>
</file>